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boldItalic r:id="rId28"/>
    </p:embeddedFont>
    <p:embeddedFont>
      <p:font typeface="Montserrat ExtraLight" panose="000003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82F4B7-C281-4D7F-A58D-0B8D0DFD7727}">
  <a:tblStyle styleId="{E982F4B7-C281-4D7F-A58D-0B8D0DFD77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9" d="100"/>
          <a:sy n="209" d="100"/>
        </p:scale>
        <p:origin x="2766"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dd7cc70f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dd7cc70f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dd7cc70fe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dd7cc70f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dd7cc70f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4dd7cc70f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4dd7cc70f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4dd7cc70f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dd7cc70f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4dd7cc70f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4dd7cc70fe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4dd7cc70f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4dd7cc70fe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4dd7cc70fe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dd7cc70fe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dd7cc70fe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dd7cc70fe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dd7cc70fe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dd7cc70f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dd7cc70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dd7cc70fe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dd7cc70f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dd7cc70f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dd7cc70f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dd7cc70f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dd7cc70f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dd7cc70fe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dd7cc70f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008200" y="158975"/>
            <a:ext cx="5127600" cy="25161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5200" b="0">
                <a:latin typeface="Montserrat"/>
                <a:ea typeface="Montserrat"/>
                <a:cs typeface="Montserrat"/>
                <a:sym typeface="Montserrat"/>
              </a:rPr>
              <a:t>Low SNR Speech Enhancement</a:t>
            </a:r>
            <a:endParaRPr b="0"/>
          </a:p>
        </p:txBody>
      </p:sp>
      <p:sp>
        <p:nvSpPr>
          <p:cNvPr id="159" name="Google Shape;159;p36"/>
          <p:cNvSpPr txBox="1">
            <a:spLocks noGrp="1"/>
          </p:cNvSpPr>
          <p:nvPr>
            <p:ph type="ctrTitle"/>
          </p:nvPr>
        </p:nvSpPr>
        <p:spPr>
          <a:xfrm>
            <a:off x="2941650" y="2675074"/>
            <a:ext cx="3260700" cy="1439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sz="2200" b="0">
              <a:latin typeface="Montserrat ExtraLight"/>
              <a:ea typeface="Montserrat ExtraLight"/>
              <a:cs typeface="Montserrat ExtraLight"/>
              <a:sym typeface="Montserrat ExtraLight"/>
            </a:endParaRPr>
          </a:p>
          <a:p>
            <a:pPr marL="0" lvl="0" indent="0" algn="ctr" rtl="0">
              <a:spcBef>
                <a:spcPts val="0"/>
              </a:spcBef>
              <a:spcAft>
                <a:spcPts val="0"/>
              </a:spcAft>
              <a:buNone/>
            </a:pPr>
            <a:endParaRPr sz="2200" b="0">
              <a:latin typeface="Montserrat ExtraLight"/>
              <a:ea typeface="Montserrat ExtraLight"/>
              <a:cs typeface="Montserrat ExtraLight"/>
              <a:sym typeface="Montserrat ExtraLight"/>
            </a:endParaRPr>
          </a:p>
          <a:p>
            <a:pPr marL="0" lvl="0" indent="0" algn="ctr" rtl="0">
              <a:spcBef>
                <a:spcPts val="0"/>
              </a:spcBef>
              <a:spcAft>
                <a:spcPts val="0"/>
              </a:spcAft>
              <a:buNone/>
            </a:pPr>
            <a:br>
              <a:rPr lang="en" sz="2200" b="0">
                <a:latin typeface="Montserrat ExtraLight"/>
                <a:ea typeface="Montserrat ExtraLight"/>
                <a:cs typeface="Montserrat ExtraLight"/>
                <a:sym typeface="Montserrat ExtraLight"/>
              </a:rPr>
            </a:br>
            <a:r>
              <a:rPr lang="en" sz="2200" b="0">
                <a:latin typeface="Montserrat ExtraLight"/>
                <a:ea typeface="Montserrat ExtraLight"/>
                <a:cs typeface="Montserrat ExtraLight"/>
                <a:sym typeface="Montserrat ExtraLight"/>
              </a:rPr>
              <a:t>Edward Chan</a:t>
            </a:r>
            <a:endParaRPr sz="2200" b="0">
              <a:latin typeface="Montserrat ExtraLight"/>
              <a:ea typeface="Montserrat ExtraLight"/>
              <a:cs typeface="Montserrat ExtraLight"/>
              <a:sym typeface="Montserrat ExtraLight"/>
            </a:endParaRPr>
          </a:p>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Timothy Cabrera</a:t>
            </a:r>
            <a:endParaRPr sz="2200" b="0">
              <a:latin typeface="Montserrat ExtraLight"/>
              <a:ea typeface="Montserrat ExtraLight"/>
              <a:cs typeface="Montserrat ExtraLight"/>
              <a:sym typeface="Montserrat ExtraLight"/>
            </a:endParaRPr>
          </a:p>
          <a:p>
            <a:pPr marL="0" lvl="0" indent="0" algn="ctr" rtl="0">
              <a:spcBef>
                <a:spcPts val="0"/>
              </a:spcBef>
              <a:spcAft>
                <a:spcPts val="0"/>
              </a:spcAft>
              <a:buNone/>
            </a:pPr>
            <a:endParaRPr sz="2200" b="0">
              <a:latin typeface="Montserrat ExtraLight"/>
              <a:ea typeface="Montserrat ExtraLight"/>
              <a:cs typeface="Montserrat ExtraLight"/>
              <a:sym typeface="Montserrat ExtraLight"/>
            </a:endParaRPr>
          </a:p>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Group 58</a:t>
            </a:r>
            <a:endParaRPr sz="2200" b="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of the CNN classification model</a:t>
            </a:r>
            <a:endParaRPr/>
          </a:p>
        </p:txBody>
      </p:sp>
      <p:sp>
        <p:nvSpPr>
          <p:cNvPr id="224" name="Google Shape;224;p45"/>
          <p:cNvSpPr txBox="1">
            <a:spLocks noGrp="1"/>
          </p:cNvSpPr>
          <p:nvPr>
            <p:ph type="body" idx="1"/>
          </p:nvPr>
        </p:nvSpPr>
        <p:spPr>
          <a:xfrm>
            <a:off x="980500" y="1634050"/>
            <a:ext cx="4946400" cy="2760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Convolutional neural networks (CNN) are generally used for image classification</a:t>
            </a:r>
            <a:endParaRPr/>
          </a:p>
          <a:p>
            <a:pPr marL="457200" lvl="0" indent="-317500" algn="l" rtl="0">
              <a:lnSpc>
                <a:spcPct val="150000"/>
              </a:lnSpc>
              <a:spcBef>
                <a:spcPts val="0"/>
              </a:spcBef>
              <a:spcAft>
                <a:spcPts val="0"/>
              </a:spcAft>
              <a:buSzPts val="1400"/>
              <a:buChar char="-"/>
            </a:pPr>
            <a:r>
              <a:rPr lang="en"/>
              <a:t>We used the CNN to classify spectrograms SNR levels as clean at 9, 6 and 3dB</a:t>
            </a:r>
            <a:endParaRPr/>
          </a:p>
          <a:p>
            <a:pPr marL="457200" lvl="0" indent="-317500" algn="l" rtl="0">
              <a:lnSpc>
                <a:spcPct val="150000"/>
              </a:lnSpc>
              <a:spcBef>
                <a:spcPts val="0"/>
              </a:spcBef>
              <a:spcAft>
                <a:spcPts val="0"/>
              </a:spcAft>
              <a:buSzPts val="1400"/>
              <a:buChar char="-"/>
            </a:pPr>
            <a:r>
              <a:rPr lang="en"/>
              <a:t>While noisy SNR levels at 0, -3, -6 and -9dB</a:t>
            </a:r>
            <a:endParaRPr/>
          </a:p>
          <a:p>
            <a:pPr marL="457200" lvl="0" indent="-317500" algn="l" rtl="0">
              <a:lnSpc>
                <a:spcPct val="150000"/>
              </a:lnSpc>
              <a:spcBef>
                <a:spcPts val="0"/>
              </a:spcBef>
              <a:spcAft>
                <a:spcPts val="0"/>
              </a:spcAft>
              <a:buSzPts val="1400"/>
              <a:buChar char="-"/>
            </a:pPr>
            <a:r>
              <a:rPr lang="en"/>
              <a:t>From the Validation accuracy we can see that it reached approximately 90% and testing validates this. </a:t>
            </a:r>
            <a:endParaRPr/>
          </a:p>
        </p:txBody>
      </p:sp>
      <p:pic>
        <p:nvPicPr>
          <p:cNvPr id="225" name="Google Shape;225;p45"/>
          <p:cNvPicPr preferRelativeResize="0"/>
          <p:nvPr/>
        </p:nvPicPr>
        <p:blipFill>
          <a:blip r:embed="rId3">
            <a:alphaModFix/>
          </a:blip>
          <a:stretch>
            <a:fillRect/>
          </a:stretch>
        </p:blipFill>
        <p:spPr>
          <a:xfrm>
            <a:off x="6372225" y="85150"/>
            <a:ext cx="2720224" cy="2720224"/>
          </a:xfrm>
          <a:prstGeom prst="rect">
            <a:avLst/>
          </a:prstGeom>
          <a:noFill/>
          <a:ln>
            <a:noFill/>
          </a:ln>
        </p:spPr>
      </p:pic>
      <p:pic>
        <p:nvPicPr>
          <p:cNvPr id="226" name="Google Shape;226;p45"/>
          <p:cNvPicPr preferRelativeResize="0"/>
          <p:nvPr/>
        </p:nvPicPr>
        <p:blipFill>
          <a:blip r:embed="rId4">
            <a:alphaModFix/>
          </a:blip>
          <a:stretch>
            <a:fillRect/>
          </a:stretch>
        </p:blipFill>
        <p:spPr>
          <a:xfrm>
            <a:off x="6372224" y="2892250"/>
            <a:ext cx="2720225" cy="218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enhancement using the proposed method</a:t>
            </a:r>
            <a:endParaRPr/>
          </a:p>
        </p:txBody>
      </p:sp>
      <p:pic>
        <p:nvPicPr>
          <p:cNvPr id="232" name="Google Shape;232;p46"/>
          <p:cNvPicPr preferRelativeResize="0"/>
          <p:nvPr/>
        </p:nvPicPr>
        <p:blipFill>
          <a:blip r:embed="rId3">
            <a:alphaModFix/>
          </a:blip>
          <a:stretch>
            <a:fillRect/>
          </a:stretch>
        </p:blipFill>
        <p:spPr>
          <a:xfrm>
            <a:off x="497513" y="2094650"/>
            <a:ext cx="2552075" cy="1914050"/>
          </a:xfrm>
          <a:prstGeom prst="rect">
            <a:avLst/>
          </a:prstGeom>
          <a:noFill/>
          <a:ln>
            <a:noFill/>
          </a:ln>
        </p:spPr>
      </p:pic>
      <p:sp>
        <p:nvSpPr>
          <p:cNvPr id="233" name="Google Shape;233;p46"/>
          <p:cNvSpPr txBox="1"/>
          <p:nvPr/>
        </p:nvSpPr>
        <p:spPr>
          <a:xfrm>
            <a:off x="1211950" y="1778175"/>
            <a:ext cx="9126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Original</a:t>
            </a:r>
            <a:endParaRPr>
              <a:solidFill>
                <a:schemeClr val="lt1"/>
              </a:solidFill>
              <a:latin typeface="Montserrat"/>
              <a:ea typeface="Montserrat"/>
              <a:cs typeface="Montserrat"/>
              <a:sym typeface="Montserrat"/>
            </a:endParaRPr>
          </a:p>
        </p:txBody>
      </p:sp>
      <p:sp>
        <p:nvSpPr>
          <p:cNvPr id="234" name="Google Shape;234;p46"/>
          <p:cNvSpPr txBox="1"/>
          <p:nvPr/>
        </p:nvSpPr>
        <p:spPr>
          <a:xfrm>
            <a:off x="6572575" y="1742750"/>
            <a:ext cx="21237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Semi-optimal</a:t>
            </a:r>
            <a:endParaRPr>
              <a:solidFill>
                <a:schemeClr val="lt1"/>
              </a:solidFill>
              <a:latin typeface="Montserrat"/>
              <a:ea typeface="Montserrat"/>
              <a:cs typeface="Montserrat"/>
              <a:sym typeface="Montserrat"/>
            </a:endParaRPr>
          </a:p>
        </p:txBody>
      </p:sp>
      <p:sp>
        <p:nvSpPr>
          <p:cNvPr id="235" name="Google Shape;235;p46"/>
          <p:cNvSpPr txBox="1"/>
          <p:nvPr/>
        </p:nvSpPr>
        <p:spPr>
          <a:xfrm>
            <a:off x="3310850" y="1785350"/>
            <a:ext cx="18003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36" name="Google Shape;236;p46"/>
          <p:cNvSpPr txBox="1"/>
          <p:nvPr/>
        </p:nvSpPr>
        <p:spPr>
          <a:xfrm>
            <a:off x="3310850" y="1735575"/>
            <a:ext cx="24930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pic>
        <p:nvPicPr>
          <p:cNvPr id="237" name="Google Shape;237;p46"/>
          <p:cNvPicPr preferRelativeResize="0"/>
          <p:nvPr/>
        </p:nvPicPr>
        <p:blipFill>
          <a:blip r:embed="rId4">
            <a:alphaModFix/>
          </a:blip>
          <a:stretch>
            <a:fillRect/>
          </a:stretch>
        </p:blipFill>
        <p:spPr>
          <a:xfrm>
            <a:off x="3310850" y="2094650"/>
            <a:ext cx="2552075" cy="1914049"/>
          </a:xfrm>
          <a:prstGeom prst="rect">
            <a:avLst/>
          </a:prstGeom>
          <a:noFill/>
          <a:ln>
            <a:noFill/>
          </a:ln>
        </p:spPr>
      </p:pic>
      <p:sp>
        <p:nvSpPr>
          <p:cNvPr id="238" name="Google Shape;238;p46"/>
          <p:cNvSpPr txBox="1"/>
          <p:nvPr/>
        </p:nvSpPr>
        <p:spPr>
          <a:xfrm>
            <a:off x="4001450" y="1735575"/>
            <a:ext cx="1111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Proposed</a:t>
            </a:r>
            <a:endParaRPr>
              <a:solidFill>
                <a:schemeClr val="lt1"/>
              </a:solidFill>
              <a:latin typeface="Montserrat"/>
              <a:ea typeface="Montserrat"/>
              <a:cs typeface="Montserrat"/>
              <a:sym typeface="Montserrat"/>
            </a:endParaRPr>
          </a:p>
        </p:txBody>
      </p:sp>
      <p:pic>
        <p:nvPicPr>
          <p:cNvPr id="239" name="Google Shape;239;p46"/>
          <p:cNvPicPr preferRelativeResize="0"/>
          <p:nvPr/>
        </p:nvPicPr>
        <p:blipFill>
          <a:blip r:embed="rId5">
            <a:alphaModFix/>
          </a:blip>
          <a:stretch>
            <a:fillRect/>
          </a:stretch>
        </p:blipFill>
        <p:spPr>
          <a:xfrm>
            <a:off x="6065100" y="2094650"/>
            <a:ext cx="2552075" cy="191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Signal-Distortion Ratio</a:t>
            </a:r>
            <a:endParaRPr/>
          </a:p>
        </p:txBody>
      </p:sp>
      <p:graphicFrame>
        <p:nvGraphicFramePr>
          <p:cNvPr id="245" name="Google Shape;245;p47"/>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SDR</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-12.826</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-12.810</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-12.669</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-3.420</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-5.345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-7.674</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6" name="Google Shape;246;p47"/>
          <p:cNvSpPr txBox="1"/>
          <p:nvPr/>
        </p:nvSpPr>
        <p:spPr>
          <a:xfrm>
            <a:off x="2031150" y="4282425"/>
            <a:ext cx="508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Measures speech distortion, higher score indicates better enhancement of the original signal</a:t>
            </a:r>
            <a:endParaRPr>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8"/>
          <p:cNvSpPr txBox="1">
            <a:spLocks noGrp="1"/>
          </p:cNvSpPr>
          <p:nvPr>
            <p:ph type="title"/>
          </p:nvPr>
        </p:nvSpPr>
        <p:spPr>
          <a:xfrm>
            <a:off x="938500" y="445025"/>
            <a:ext cx="46293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Perceptual Evaluation of Speech Quality</a:t>
            </a:r>
            <a:endParaRPr/>
          </a:p>
        </p:txBody>
      </p:sp>
      <p:graphicFrame>
        <p:nvGraphicFramePr>
          <p:cNvPr id="252" name="Google Shape;252;p48"/>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PESQ</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1.023</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1.047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1.042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1.032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53" name="Google Shape;253;p48"/>
          <p:cNvSpPr txBox="1"/>
          <p:nvPr/>
        </p:nvSpPr>
        <p:spPr>
          <a:xfrm>
            <a:off x="2031150" y="4282425"/>
            <a:ext cx="508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Measures speech quality, higher score indicates better quality of speech</a:t>
            </a:r>
            <a:endParaRPr>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Signal-Distortion Ratio</a:t>
            </a:r>
            <a:endParaRPr/>
          </a:p>
        </p:txBody>
      </p:sp>
      <p:graphicFrame>
        <p:nvGraphicFramePr>
          <p:cNvPr id="259" name="Google Shape;259;p49"/>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STOI</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0.552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0.532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0.512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60" name="Google Shape;260;p49"/>
          <p:cNvSpPr txBox="1"/>
          <p:nvPr/>
        </p:nvSpPr>
        <p:spPr>
          <a:xfrm>
            <a:off x="2031150" y="4282425"/>
            <a:ext cx="5081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Measures speech intelligibility, higher percentage indicates better extent to which the signal can be understood.</a:t>
            </a:r>
            <a:endParaRPr>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Considerations</a:t>
            </a:r>
            <a:endParaRPr/>
          </a:p>
        </p:txBody>
      </p:sp>
      <p:sp>
        <p:nvSpPr>
          <p:cNvPr id="266" name="Google Shape;266;p50"/>
          <p:cNvSpPr txBox="1">
            <a:spLocks noGrp="1"/>
          </p:cNvSpPr>
          <p:nvPr>
            <p:ph type="body" idx="1"/>
          </p:nvPr>
        </p:nvSpPr>
        <p:spPr>
          <a:xfrm>
            <a:off x="938500" y="1279900"/>
            <a:ext cx="4946400" cy="3496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The integration of a speech estimator to be integrated into the proposed model to improve intelligibility at low SNR mixtures.</a:t>
            </a:r>
            <a:endParaRPr/>
          </a:p>
          <a:p>
            <a:pPr marL="457200" lvl="0" indent="-317500" algn="l" rtl="0">
              <a:lnSpc>
                <a:spcPct val="150000"/>
              </a:lnSpc>
              <a:spcBef>
                <a:spcPts val="0"/>
              </a:spcBef>
              <a:spcAft>
                <a:spcPts val="0"/>
              </a:spcAft>
              <a:buSzPts val="1400"/>
              <a:buChar char="-"/>
            </a:pPr>
            <a:r>
              <a:rPr lang="en"/>
              <a:t>Refining the classification model by including a unintelligibility class </a:t>
            </a:r>
            <a:endParaRPr/>
          </a:p>
          <a:p>
            <a:pPr marL="457200" lvl="0" indent="-317500" algn="l" rtl="0">
              <a:lnSpc>
                <a:spcPct val="150000"/>
              </a:lnSpc>
              <a:spcBef>
                <a:spcPts val="0"/>
              </a:spcBef>
              <a:spcAft>
                <a:spcPts val="0"/>
              </a:spcAft>
              <a:buSzPts val="1400"/>
              <a:buChar char="-"/>
            </a:pPr>
            <a:r>
              <a:rPr lang="en"/>
              <a:t>Extending the training dataset with realistic and simulated noise data</a:t>
            </a:r>
            <a:endParaRPr/>
          </a:p>
          <a:p>
            <a:pPr marL="457200" lvl="0" indent="-317500" algn="l" rtl="0">
              <a:lnSpc>
                <a:spcPct val="150000"/>
              </a:lnSpc>
              <a:spcBef>
                <a:spcPts val="0"/>
              </a:spcBef>
              <a:spcAft>
                <a:spcPts val="0"/>
              </a:spcAft>
              <a:buSzPts val="1400"/>
              <a:buChar char="-"/>
            </a:pPr>
            <a:r>
              <a:rPr lang="en"/>
              <a:t>Improved computational power for longer training durations to enhance the models performance and capabilities.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STFT parameters &amp; Training parameters</a:t>
            </a:r>
            <a:endParaRPr/>
          </a:p>
        </p:txBody>
      </p:sp>
      <p:sp>
        <p:nvSpPr>
          <p:cNvPr id="272" name="Google Shape;272;p51"/>
          <p:cNvSpPr txBox="1"/>
          <p:nvPr/>
        </p:nvSpPr>
        <p:spPr>
          <a:xfrm>
            <a:off x="727650" y="1386425"/>
            <a:ext cx="7688700" cy="3629400"/>
          </a:xfrm>
          <a:prstGeom prst="rect">
            <a:avLst/>
          </a:prstGeom>
          <a:noFill/>
          <a:ln>
            <a:noFill/>
          </a:ln>
        </p:spPr>
        <p:txBody>
          <a:bodyPr spcFirstLastPara="1" wrap="square" lIns="91425" tIns="91425" rIns="91425" bIns="91425" anchor="t" anchorCtr="0">
            <a:normAutofit fontScale="92500" lnSpcReduction="20000"/>
          </a:bodyPr>
          <a:lstStyle/>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For reconstructability we present the following parameters: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WAV files are downsampled to 16Khz</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Anti-aliasing filter: Recursive (IIR) butterworth low-pass filter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Bit-depth = 16</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Codec = PCM 16</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Window size: 512 (32ms)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Hopsize/overlapping samples = 128/384 (75% overlap)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NFFT :1024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Zero-padding </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Window type: Hann/Hanning</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Reconstruction method: Overlap-add (75% overlap)</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GAN type: Wasserstein GAN-Gradient Penalty (WGAN-GP)</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Architecture: Fully connected-layers (Dense).</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Batch size: 64</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Epochs: 4</a:t>
            </a:r>
            <a:endParaRPr sz="120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CNN type: Classification model</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Utterances 1500 with 8 different SNR levels</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80/10/10 Training, validation and testing</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Batch size: 10</a:t>
            </a:r>
            <a:endParaRPr sz="120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a:solidFill>
                  <a:schemeClr val="lt1"/>
                </a:solidFill>
                <a:latin typeface="Montserrat"/>
                <a:ea typeface="Montserrat"/>
                <a:cs typeface="Montserrat"/>
                <a:sym typeface="Montserrat"/>
              </a:rPr>
              <a:t>Epoch: 20</a:t>
            </a:r>
            <a:endParaRPr sz="12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7"/>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a:t>
            </a:r>
            <a:endParaRPr/>
          </a:p>
        </p:txBody>
      </p:sp>
      <p:sp>
        <p:nvSpPr>
          <p:cNvPr id="166" name="Google Shape;166;p37"/>
          <p:cNvSpPr txBox="1">
            <a:spLocks noGrp="1"/>
          </p:cNvSpPr>
          <p:nvPr>
            <p:ph type="body" idx="1"/>
          </p:nvPr>
        </p:nvSpPr>
        <p:spPr>
          <a:xfrm>
            <a:off x="938500" y="915724"/>
            <a:ext cx="7172100" cy="4026607"/>
          </a:xfrm>
          <a:prstGeom prst="rect">
            <a:avLst/>
          </a:prstGeom>
        </p:spPr>
        <p:txBody>
          <a:bodyPr spcFirstLastPara="1" wrap="square" lIns="91425" tIns="91425" rIns="91425" bIns="91425" anchor="t" anchorCtr="0">
            <a:noAutofit/>
          </a:bodyPr>
          <a:lstStyle/>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Our Motivation</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The Problem</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Project Goals</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Background Theory</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Implementation</a:t>
            </a:r>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Dataset</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Results of the CNN Classification model</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Results of the GAN Speech Estimation Model </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Speech Enhancement using the Proposed Method</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Evaluation Results</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Future Considerations</a:t>
            </a:r>
            <a:endParaRPr dirty="0"/>
          </a:p>
          <a:p>
            <a:pPr marL="0" lvl="0" indent="0" algn="l" rtl="0">
              <a:spcBef>
                <a:spcPts val="0"/>
              </a:spcBef>
              <a:spcAft>
                <a:spcPts val="0"/>
              </a:spcAft>
              <a:buNone/>
            </a:pPr>
            <a:endParaRPr dirty="0"/>
          </a:p>
          <a:p>
            <a:pPr marL="0" lvl="0" indent="0" algn="l" rtl="0">
              <a:spcBef>
                <a:spcPts val="0"/>
              </a:spcBef>
              <a:spcAft>
                <a:spcPts val="1600"/>
              </a:spcAft>
              <a:buNone/>
            </a:pPr>
            <a:endParaRPr dirty="0"/>
          </a:p>
        </p:txBody>
      </p:sp>
      <p:cxnSp>
        <p:nvCxnSpPr>
          <p:cNvPr id="167" name="Google Shape;167;p3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motivation</a:t>
            </a:r>
            <a:endParaRPr/>
          </a:p>
        </p:txBody>
      </p:sp>
      <p:sp>
        <p:nvSpPr>
          <p:cNvPr id="173" name="Google Shape;173;p38"/>
          <p:cNvSpPr txBox="1">
            <a:spLocks noGrp="1"/>
          </p:cNvSpPr>
          <p:nvPr>
            <p:ph type="body" idx="1"/>
          </p:nvPr>
        </p:nvSpPr>
        <p:spPr>
          <a:xfrm>
            <a:off x="938500" y="1227875"/>
            <a:ext cx="4946400" cy="22005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Lato"/>
              <a:buChar char="-"/>
            </a:pPr>
            <a:r>
              <a:rPr lang="en" sz="1500">
                <a:latin typeface="Lato"/>
                <a:ea typeface="Lato"/>
                <a:cs typeface="Lato"/>
                <a:sym typeface="Lato"/>
              </a:rPr>
              <a:t>Signal to noise ratio (SNR).</a:t>
            </a:r>
            <a:endParaRPr sz="1500">
              <a:latin typeface="Lato"/>
              <a:ea typeface="Lato"/>
              <a:cs typeface="Lato"/>
              <a:sym typeface="Lato"/>
            </a:endParaRPr>
          </a:p>
          <a:p>
            <a:pPr marL="457200" lvl="0" indent="-323850" algn="l" rtl="0">
              <a:lnSpc>
                <a:spcPct val="150000"/>
              </a:lnSpc>
              <a:spcBef>
                <a:spcPts val="0"/>
              </a:spcBef>
              <a:spcAft>
                <a:spcPts val="0"/>
              </a:spcAft>
              <a:buSzPts val="1500"/>
              <a:buFont typeface="Lato"/>
              <a:buChar char="-"/>
            </a:pPr>
            <a:r>
              <a:rPr lang="en" sz="1500">
                <a:latin typeface="Lato"/>
                <a:ea typeface="Lato"/>
                <a:cs typeface="Lato"/>
                <a:sym typeface="Lato"/>
              </a:rPr>
              <a:t>Measures the signal power relative to the noise power.</a:t>
            </a:r>
            <a:endParaRPr sz="1500">
              <a:latin typeface="Lato"/>
              <a:ea typeface="Lato"/>
              <a:cs typeface="Lato"/>
              <a:sym typeface="Lato"/>
            </a:endParaRPr>
          </a:p>
          <a:p>
            <a:pPr marL="457200" lvl="0" indent="-323850" algn="l" rtl="0">
              <a:lnSpc>
                <a:spcPct val="150000"/>
              </a:lnSpc>
              <a:spcBef>
                <a:spcPts val="0"/>
              </a:spcBef>
              <a:spcAft>
                <a:spcPts val="0"/>
              </a:spcAft>
              <a:buClr>
                <a:schemeClr val="lt1"/>
              </a:buClr>
              <a:buSzPts val="1500"/>
              <a:buFont typeface="Lato"/>
              <a:buChar char="-"/>
            </a:pPr>
            <a:r>
              <a:rPr lang="en" sz="1500">
                <a:latin typeface="Lato"/>
                <a:ea typeface="Lato"/>
                <a:cs typeface="Lato"/>
                <a:sym typeface="Lato"/>
              </a:rPr>
              <a:t>Low SNR → Background noise signal &gt;&gt; Speakers voice signal.</a:t>
            </a:r>
            <a:endParaRPr sz="1500">
              <a:latin typeface="Lato"/>
              <a:ea typeface="Lato"/>
              <a:cs typeface="Lato"/>
              <a:sym typeface="Lato"/>
            </a:endParaRPr>
          </a:p>
          <a:p>
            <a:pPr marL="457200" lvl="0" indent="-323850" algn="l" rtl="0">
              <a:lnSpc>
                <a:spcPct val="150000"/>
              </a:lnSpc>
              <a:spcBef>
                <a:spcPts val="0"/>
              </a:spcBef>
              <a:spcAft>
                <a:spcPts val="0"/>
              </a:spcAft>
              <a:buClr>
                <a:schemeClr val="lt1"/>
              </a:buClr>
              <a:buSzPts val="1500"/>
              <a:buFont typeface="Lato"/>
              <a:buChar char="-"/>
            </a:pPr>
            <a:r>
              <a:rPr lang="en" sz="1500">
                <a:latin typeface="Lato"/>
                <a:ea typeface="Lato"/>
                <a:cs typeface="Lato"/>
                <a:sym typeface="Lato"/>
              </a:rPr>
              <a:t>Example: Friend at a concert.</a:t>
            </a:r>
            <a:endParaRPr sz="1300">
              <a:latin typeface="Lato"/>
              <a:ea typeface="Lato"/>
              <a:cs typeface="Lato"/>
              <a:sym typeface="Lato"/>
            </a:endParaRPr>
          </a:p>
          <a:p>
            <a:pPr marL="0" lvl="0" indent="0" algn="l" rtl="0">
              <a:spcBef>
                <a:spcPts val="1200"/>
              </a:spcBef>
              <a:spcAft>
                <a:spcPts val="1600"/>
              </a:spcAft>
              <a:buNone/>
            </a:pPr>
            <a:endParaRPr/>
          </a:p>
        </p:txBody>
      </p:sp>
      <p:sp>
        <p:nvSpPr>
          <p:cNvPr id="174" name="Google Shape;174;p38"/>
          <p:cNvSpPr txBox="1"/>
          <p:nvPr/>
        </p:nvSpPr>
        <p:spPr>
          <a:xfrm>
            <a:off x="1157225" y="3495175"/>
            <a:ext cx="1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High SNR</a:t>
            </a:r>
            <a:endParaRPr>
              <a:solidFill>
                <a:schemeClr val="lt1"/>
              </a:solidFill>
              <a:latin typeface="Montserrat"/>
              <a:ea typeface="Montserrat"/>
              <a:cs typeface="Montserrat"/>
              <a:sym typeface="Montserrat"/>
            </a:endParaRPr>
          </a:p>
        </p:txBody>
      </p:sp>
      <p:sp>
        <p:nvSpPr>
          <p:cNvPr id="175" name="Google Shape;175;p38"/>
          <p:cNvSpPr txBox="1"/>
          <p:nvPr/>
        </p:nvSpPr>
        <p:spPr>
          <a:xfrm>
            <a:off x="3419775" y="3495175"/>
            <a:ext cx="1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Low SNR</a:t>
            </a:r>
            <a:endParaRPr>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sp>
        <p:nvSpPr>
          <p:cNvPr id="181" name="Google Shape;181;p39"/>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For effective low SNR speech enhancement, it is often the case that many microphones are needed.</a:t>
            </a:r>
            <a:endParaRPr/>
          </a:p>
          <a:p>
            <a:pPr marL="457200" lvl="0" indent="-317500" algn="l" rtl="0">
              <a:lnSpc>
                <a:spcPct val="150000"/>
              </a:lnSpc>
              <a:spcBef>
                <a:spcPts val="0"/>
              </a:spcBef>
              <a:spcAft>
                <a:spcPts val="0"/>
              </a:spcAft>
              <a:buSzPts val="1400"/>
              <a:buChar char="-"/>
            </a:pPr>
            <a:r>
              <a:rPr lang="en"/>
              <a:t>However, many common devices do not have access to such configurations.</a:t>
            </a:r>
            <a:endParaRPr/>
          </a:p>
          <a:p>
            <a:pPr marL="457200" lvl="0" indent="-317500" algn="l" rtl="0">
              <a:lnSpc>
                <a:spcPct val="150000"/>
              </a:lnSpc>
              <a:spcBef>
                <a:spcPts val="0"/>
              </a:spcBef>
              <a:spcAft>
                <a:spcPts val="0"/>
              </a:spcAft>
              <a:buSzPts val="1400"/>
              <a:buChar char="-"/>
            </a:pPr>
            <a:r>
              <a:rPr lang="en"/>
              <a:t>We aim to improve on single channel methods.</a:t>
            </a:r>
            <a:endParaRPr/>
          </a:p>
          <a:p>
            <a:pPr marL="457200" lvl="0" indent="-317500" algn="l" rtl="0">
              <a:lnSpc>
                <a:spcPct val="150000"/>
              </a:lnSpc>
              <a:spcBef>
                <a:spcPts val="0"/>
              </a:spcBef>
              <a:spcAft>
                <a:spcPts val="0"/>
              </a:spcAft>
              <a:buSzPts val="1400"/>
              <a:buChar char="-"/>
            </a:pPr>
            <a:r>
              <a:rPr lang="en"/>
              <a:t>However, this is still a challenging task for most single channel methods.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sp>
        <p:nvSpPr>
          <p:cNvPr id="187" name="Google Shape;187;p40"/>
          <p:cNvSpPr txBox="1">
            <a:spLocks noGrp="1"/>
          </p:cNvSpPr>
          <p:nvPr>
            <p:ph type="body" idx="1"/>
          </p:nvPr>
        </p:nvSpPr>
        <p:spPr>
          <a:xfrm>
            <a:off x="938500" y="1659275"/>
            <a:ext cx="4946400" cy="2993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Our key goals were to:</a:t>
            </a:r>
            <a:endParaRPr/>
          </a:p>
          <a:p>
            <a:pPr marL="457200" lvl="0" indent="-317500" algn="l" rtl="0">
              <a:lnSpc>
                <a:spcPct val="150000"/>
              </a:lnSpc>
              <a:spcBef>
                <a:spcPts val="1600"/>
              </a:spcBef>
              <a:spcAft>
                <a:spcPts val="0"/>
              </a:spcAft>
              <a:buSzPts val="1400"/>
              <a:buChar char="-"/>
            </a:pPr>
            <a:r>
              <a:rPr lang="en"/>
              <a:t>Create a learning machine that could estimate speech and noise based on an observed mixture.</a:t>
            </a:r>
            <a:endParaRPr/>
          </a:p>
          <a:p>
            <a:pPr marL="457200" lvl="0" indent="-317500" algn="l" rtl="0">
              <a:lnSpc>
                <a:spcPct val="150000"/>
              </a:lnSpc>
              <a:spcBef>
                <a:spcPts val="0"/>
              </a:spcBef>
              <a:spcAft>
                <a:spcPts val="0"/>
              </a:spcAft>
              <a:buSzPts val="1400"/>
              <a:buChar char="-"/>
            </a:pPr>
            <a:r>
              <a:rPr lang="en"/>
              <a:t>Create a classifier that can distinguish between different signal-to-noise ratios (SNR).</a:t>
            </a:r>
            <a:endParaRPr/>
          </a:p>
          <a:p>
            <a:pPr marL="457200" lvl="0" indent="-317500" algn="l" rtl="0">
              <a:lnSpc>
                <a:spcPct val="150000"/>
              </a:lnSpc>
              <a:spcBef>
                <a:spcPts val="0"/>
              </a:spcBef>
              <a:spcAft>
                <a:spcPts val="0"/>
              </a:spcAft>
              <a:buSzPts val="1400"/>
              <a:buChar char="-"/>
            </a:pPr>
            <a:r>
              <a:rPr lang="en"/>
              <a:t>Enhancing speech signal with an SNR level &lt;0dB should be intelligible.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Theory</a:t>
            </a:r>
            <a:endParaRPr/>
          </a:p>
        </p:txBody>
      </p:sp>
      <p:sp>
        <p:nvSpPr>
          <p:cNvPr id="193" name="Google Shape;193;p41"/>
          <p:cNvSpPr txBox="1">
            <a:spLocks noGrp="1"/>
          </p:cNvSpPr>
          <p:nvPr>
            <p:ph type="body" idx="1"/>
          </p:nvPr>
        </p:nvSpPr>
        <p:spPr>
          <a:xfrm>
            <a:off x="938500" y="1050525"/>
            <a:ext cx="4946400" cy="26811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To enhance speech, noise is typically estimated and removed from speech.</a:t>
            </a:r>
            <a:endParaRPr/>
          </a:p>
          <a:p>
            <a:pPr marL="457200" lvl="0" indent="-317500" algn="l" rtl="0">
              <a:lnSpc>
                <a:spcPct val="150000"/>
              </a:lnSpc>
              <a:spcBef>
                <a:spcPts val="0"/>
              </a:spcBef>
              <a:spcAft>
                <a:spcPts val="0"/>
              </a:spcAft>
              <a:buSzPts val="1400"/>
              <a:buChar char="-"/>
            </a:pPr>
            <a:r>
              <a:rPr lang="en"/>
              <a:t>However, with low SNR signals, the power of speech is so low that errors in noise or speech estimation will affect intelligibility.</a:t>
            </a:r>
            <a:endParaRPr/>
          </a:p>
          <a:p>
            <a:pPr marL="457200" lvl="0" indent="-317500" algn="l" rtl="0">
              <a:lnSpc>
                <a:spcPct val="150000"/>
              </a:lnSpc>
              <a:spcBef>
                <a:spcPts val="0"/>
              </a:spcBef>
              <a:spcAft>
                <a:spcPts val="0"/>
              </a:spcAft>
              <a:buSzPts val="1400"/>
              <a:buChar char="-"/>
            </a:pPr>
            <a:r>
              <a:rPr lang="en"/>
              <a:t>Our method is based on the well-known method of codebooks.</a:t>
            </a:r>
            <a:endParaRPr/>
          </a:p>
          <a:p>
            <a:pPr marL="457200" lvl="0" indent="-317500" algn="l" rtl="0">
              <a:lnSpc>
                <a:spcPct val="150000"/>
              </a:lnSpc>
              <a:spcBef>
                <a:spcPts val="0"/>
              </a:spcBef>
              <a:spcAft>
                <a:spcPts val="0"/>
              </a:spcAft>
              <a:buSzPts val="1400"/>
              <a:buChar char="-"/>
            </a:pPr>
            <a:r>
              <a:rPr lang="en"/>
              <a:t>Codebooks are a collection of noise and speech candidates which number in the thousands. The most well-suited candidate is chosen as  an input to a filter.</a:t>
            </a:r>
            <a:endParaRPr/>
          </a:p>
        </p:txBody>
      </p:sp>
      <p:pic>
        <p:nvPicPr>
          <p:cNvPr id="194" name="Google Shape;194;p41"/>
          <p:cNvPicPr preferRelativeResize="0"/>
          <p:nvPr/>
        </p:nvPicPr>
        <p:blipFill>
          <a:blip r:embed="rId3">
            <a:alphaModFix/>
          </a:blip>
          <a:stretch>
            <a:fillRect/>
          </a:stretch>
        </p:blipFill>
        <p:spPr>
          <a:xfrm>
            <a:off x="4937875" y="192475"/>
            <a:ext cx="4153725" cy="858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a:t>
            </a:r>
            <a:endParaRPr dirty="0"/>
          </a:p>
        </p:txBody>
      </p:sp>
      <p:sp>
        <p:nvSpPr>
          <p:cNvPr id="200" name="Google Shape;200;p42"/>
          <p:cNvSpPr txBox="1">
            <a:spLocks noGrp="1"/>
          </p:cNvSpPr>
          <p:nvPr>
            <p:ph type="body" idx="1"/>
          </p:nvPr>
        </p:nvSpPr>
        <p:spPr>
          <a:xfrm>
            <a:off x="408250" y="1244275"/>
            <a:ext cx="8409600" cy="22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flow chart of our proposed design displays both the method to train and test the overall speech enhancement method</a:t>
            </a:r>
            <a:endParaRPr/>
          </a:p>
          <a:p>
            <a:pPr marL="457200" lvl="0" indent="-317500" algn="l" rtl="0">
              <a:spcBef>
                <a:spcPts val="1600"/>
              </a:spcBef>
              <a:spcAft>
                <a:spcPts val="0"/>
              </a:spcAft>
              <a:buSzPts val="1400"/>
              <a:buAutoNum type="arabicParenR"/>
            </a:pPr>
            <a:r>
              <a:rPr lang="en"/>
              <a:t>Trained using a generative adversarial network (GAN) designed to take the mixture power spectral density to generate a codebook based on the observed noisy speech mixture to estimate the noise.</a:t>
            </a:r>
            <a:endParaRPr/>
          </a:p>
          <a:p>
            <a:pPr marL="457200" lvl="0" indent="-317500" algn="l" rtl="0">
              <a:spcBef>
                <a:spcPts val="0"/>
              </a:spcBef>
              <a:spcAft>
                <a:spcPts val="0"/>
              </a:spcAft>
              <a:buSzPts val="1400"/>
              <a:buAutoNum type="arabicParenR"/>
            </a:pPr>
            <a:r>
              <a:rPr lang="en"/>
              <a:t>Testing the design was done by using the GAN to predict the estimated noise from a noisy mixture and keep estimating until a high SNR level is achieved using a classification model (the critic) to distinguish the between low and high SNR.</a:t>
            </a:r>
            <a:endParaRPr/>
          </a:p>
        </p:txBody>
      </p:sp>
      <p:pic>
        <p:nvPicPr>
          <p:cNvPr id="201" name="Google Shape;201;p42"/>
          <p:cNvPicPr preferRelativeResize="0"/>
          <p:nvPr/>
        </p:nvPicPr>
        <p:blipFill>
          <a:blip r:embed="rId3">
            <a:alphaModFix/>
          </a:blip>
          <a:stretch>
            <a:fillRect/>
          </a:stretch>
        </p:blipFill>
        <p:spPr>
          <a:xfrm>
            <a:off x="1122288" y="3351575"/>
            <a:ext cx="6981524" cy="163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Datasets</a:t>
            </a:r>
            <a:endParaRPr dirty="0">
              <a:solidFill>
                <a:schemeClr val="lt1"/>
              </a:solidFill>
            </a:endParaRPr>
          </a:p>
        </p:txBody>
      </p:sp>
      <p:sp>
        <p:nvSpPr>
          <p:cNvPr id="207" name="Google Shape;207;p43"/>
          <p:cNvSpPr txBox="1">
            <a:spLocks noGrp="1"/>
          </p:cNvSpPr>
          <p:nvPr>
            <p:ph type="body" idx="1"/>
          </p:nvPr>
        </p:nvSpPr>
        <p:spPr>
          <a:xfrm>
            <a:off x="920250" y="1632825"/>
            <a:ext cx="7303500" cy="276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Speech dataset (CSTR VCTK Corpus) → English Multi-speaker Corpus for CSTK Voice Cloning Toolkit from the University of Edinburgh (48kHz)</a:t>
            </a:r>
            <a:endParaRPr/>
          </a:p>
          <a:p>
            <a:pPr marL="914400" lvl="1" indent="-317500" algn="l" rtl="0">
              <a:spcBef>
                <a:spcPts val="0"/>
              </a:spcBef>
              <a:spcAft>
                <a:spcPts val="0"/>
              </a:spcAft>
              <a:buSzPts val="1400"/>
              <a:buChar char="-"/>
            </a:pPr>
            <a:r>
              <a:rPr lang="en"/>
              <a:t>106 English speaker with 400 sentences each</a:t>
            </a:r>
            <a:endParaRPr/>
          </a:p>
          <a:p>
            <a:pPr marL="457200" lvl="0" indent="-317500" algn="l" rtl="0">
              <a:spcBef>
                <a:spcPts val="0"/>
              </a:spcBef>
              <a:spcAft>
                <a:spcPts val="0"/>
              </a:spcAft>
              <a:buSzPts val="1400"/>
              <a:buChar char="-"/>
            </a:pPr>
            <a:r>
              <a:rPr lang="en"/>
              <a:t>Noise dataset (DEMAND) → Diverse Environment Multichannel Acoustic Noise Database (16 and 48kHz)</a:t>
            </a:r>
            <a:endParaRPr/>
          </a:p>
          <a:p>
            <a:pPr marL="914400" lvl="1" indent="-317500" algn="l" rtl="0">
              <a:spcBef>
                <a:spcPts val="0"/>
              </a:spcBef>
              <a:spcAft>
                <a:spcPts val="0"/>
              </a:spcAft>
              <a:buSzPts val="1400"/>
              <a:buChar char="-"/>
            </a:pPr>
            <a:r>
              <a:rPr lang="en"/>
              <a:t>17 noise environment</a:t>
            </a:r>
            <a:endParaRPr/>
          </a:p>
        </p:txBody>
      </p:sp>
      <p:sp>
        <p:nvSpPr>
          <p:cNvPr id="208" name="Google Shape;208;p43"/>
          <p:cNvSpPr txBox="1"/>
          <p:nvPr/>
        </p:nvSpPr>
        <p:spPr>
          <a:xfrm>
            <a:off x="0" y="4096800"/>
            <a:ext cx="91440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lt1"/>
                </a:solidFill>
              </a:rPr>
              <a:t>[1] Veaux, C., Yamagishi, J., &amp; King, S. (2013). The voice bank corpus: Design, collection and data analysis of a large regional accent speech database. </a:t>
            </a:r>
            <a:r>
              <a:rPr lang="en" sz="1000" i="1">
                <a:solidFill>
                  <a:schemeClr val="lt1"/>
                </a:solidFill>
              </a:rPr>
              <a:t>2013 International Conference Oriental COCOSDA Held Jointly with 2013 Conference on Asian Spoken Language Research and Evaluation, O-COCOSDA/CASLRE 2013</a:t>
            </a:r>
            <a:r>
              <a:rPr lang="en" sz="1000">
                <a:solidFill>
                  <a:schemeClr val="lt1"/>
                </a:solidFill>
              </a:rPr>
              <a:t>. https://doi.org/10.1109/ICSDA.2013.6709856</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[2] Thiemann, J., Ito, N., &amp; Vincent, E. (2013). The Diverse Environments Multi-Channel Acoustic Noise Database (DEMAND): A database of multichannel environmental noise recordings. </a:t>
            </a:r>
            <a:r>
              <a:rPr lang="en" sz="1000" i="1">
                <a:solidFill>
                  <a:schemeClr val="lt1"/>
                </a:solidFill>
              </a:rPr>
              <a:t>Proceedings of Meetings on Acoustics</a:t>
            </a:r>
            <a:r>
              <a:rPr lang="en" sz="1000">
                <a:solidFill>
                  <a:schemeClr val="lt1"/>
                </a:solidFill>
              </a:rPr>
              <a:t>, </a:t>
            </a:r>
            <a:r>
              <a:rPr lang="en" sz="1000" i="1">
                <a:solidFill>
                  <a:schemeClr val="lt1"/>
                </a:solidFill>
              </a:rPr>
              <a:t>19</a:t>
            </a:r>
            <a:r>
              <a:rPr lang="en" sz="1000">
                <a:solidFill>
                  <a:schemeClr val="lt1"/>
                </a:solidFill>
              </a:rPr>
              <a:t>, 1–6. https://doi.org/10.1121/1.4799597</a:t>
            </a:r>
            <a:endParaRPr sz="1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Generative adversarial networks &amp; results.</a:t>
            </a:r>
            <a:endParaRPr/>
          </a:p>
        </p:txBody>
      </p:sp>
      <p:sp>
        <p:nvSpPr>
          <p:cNvPr id="214" name="Google Shape;214;p44"/>
          <p:cNvSpPr txBox="1">
            <a:spLocks noGrp="1"/>
          </p:cNvSpPr>
          <p:nvPr>
            <p:ph type="body" idx="1"/>
          </p:nvPr>
        </p:nvSpPr>
        <p:spPr>
          <a:xfrm>
            <a:off x="938500" y="1659275"/>
            <a:ext cx="4946400" cy="3162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Generative adversarial networks (GANs) have been extensively used in image generation from low dimensional inputs.</a:t>
            </a:r>
            <a:endParaRPr/>
          </a:p>
          <a:p>
            <a:pPr marL="457200" lvl="0" indent="-317500" algn="l" rtl="0">
              <a:spcBef>
                <a:spcPts val="0"/>
              </a:spcBef>
              <a:spcAft>
                <a:spcPts val="0"/>
              </a:spcAft>
              <a:buSzPts val="1400"/>
              <a:buChar char="-"/>
            </a:pPr>
            <a:r>
              <a:rPr lang="en"/>
              <a:t>Composed of a generator and discriminator neural network. The discriminator learns to differentiate between fake and real data. The generator uses the feedback of the discriminator to generate fake data that is indistinguishable from real.</a:t>
            </a:r>
            <a:endParaRPr/>
          </a:p>
          <a:p>
            <a:pPr marL="457200" lvl="0" indent="-317500" algn="l" rtl="0">
              <a:spcBef>
                <a:spcPts val="0"/>
              </a:spcBef>
              <a:spcAft>
                <a:spcPts val="0"/>
              </a:spcAft>
              <a:buSzPts val="1400"/>
              <a:buChar char="-"/>
            </a:pPr>
            <a:r>
              <a:rPr lang="en"/>
              <a:t>In this project a codebook is generated instead of an image based on the noisy speech.</a:t>
            </a:r>
            <a:endParaRPr/>
          </a:p>
          <a:p>
            <a:pPr marL="457200" lvl="0" indent="-317500" algn="l" rtl="0">
              <a:spcBef>
                <a:spcPts val="0"/>
              </a:spcBef>
              <a:spcAft>
                <a:spcPts val="0"/>
              </a:spcAft>
              <a:buSzPts val="1400"/>
              <a:buChar char="-"/>
            </a:pPr>
            <a:r>
              <a:rPr lang="en"/>
              <a:t>Results shows that it can estimate noise very accurately but cannot estimate speech very well.</a:t>
            </a:r>
            <a:endParaRPr/>
          </a:p>
        </p:txBody>
      </p:sp>
      <p:pic>
        <p:nvPicPr>
          <p:cNvPr id="215" name="Google Shape;215;p44"/>
          <p:cNvPicPr preferRelativeResize="0"/>
          <p:nvPr/>
        </p:nvPicPr>
        <p:blipFill>
          <a:blip r:embed="rId3">
            <a:alphaModFix/>
          </a:blip>
          <a:stretch>
            <a:fillRect/>
          </a:stretch>
        </p:blipFill>
        <p:spPr>
          <a:xfrm>
            <a:off x="5965550" y="115150"/>
            <a:ext cx="2495125" cy="1871350"/>
          </a:xfrm>
          <a:prstGeom prst="rect">
            <a:avLst/>
          </a:prstGeom>
          <a:noFill/>
          <a:ln>
            <a:noFill/>
          </a:ln>
        </p:spPr>
      </p:pic>
      <p:sp>
        <p:nvSpPr>
          <p:cNvPr id="216" name="Google Shape;216;p44"/>
          <p:cNvSpPr txBox="1"/>
          <p:nvPr/>
        </p:nvSpPr>
        <p:spPr>
          <a:xfrm>
            <a:off x="6031913" y="1986500"/>
            <a:ext cx="2621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lt1"/>
                </a:solidFill>
                <a:latin typeface="Montserrat"/>
                <a:ea typeface="Montserrat"/>
                <a:cs typeface="Montserrat"/>
                <a:sym typeface="Montserrat"/>
              </a:rPr>
              <a:t>Speech estimation failure</a:t>
            </a:r>
            <a:endParaRPr u="sng">
              <a:solidFill>
                <a:schemeClr val="lt1"/>
              </a:solidFill>
              <a:latin typeface="Montserrat"/>
              <a:ea typeface="Montserrat"/>
              <a:cs typeface="Montserrat"/>
              <a:sym typeface="Montserrat"/>
            </a:endParaRPr>
          </a:p>
        </p:txBody>
      </p:sp>
      <p:pic>
        <p:nvPicPr>
          <p:cNvPr id="217" name="Google Shape;217;p44"/>
          <p:cNvPicPr preferRelativeResize="0"/>
          <p:nvPr/>
        </p:nvPicPr>
        <p:blipFill>
          <a:blip r:embed="rId4">
            <a:alphaModFix/>
          </a:blip>
          <a:stretch>
            <a:fillRect/>
          </a:stretch>
        </p:blipFill>
        <p:spPr>
          <a:xfrm>
            <a:off x="5965550" y="2430348"/>
            <a:ext cx="2495125" cy="1730152"/>
          </a:xfrm>
          <a:prstGeom prst="rect">
            <a:avLst/>
          </a:prstGeom>
          <a:noFill/>
          <a:ln>
            <a:noFill/>
          </a:ln>
        </p:spPr>
      </p:pic>
      <p:sp>
        <p:nvSpPr>
          <p:cNvPr id="218" name="Google Shape;218;p44"/>
          <p:cNvSpPr txBox="1"/>
          <p:nvPr/>
        </p:nvSpPr>
        <p:spPr>
          <a:xfrm>
            <a:off x="6073425" y="4262650"/>
            <a:ext cx="2621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lt1"/>
                </a:solidFill>
                <a:latin typeface="Montserrat"/>
                <a:ea typeface="Montserrat"/>
                <a:cs typeface="Montserrat"/>
                <a:sym typeface="Montserrat"/>
              </a:rPr>
              <a:t>Noise estimation failure</a:t>
            </a:r>
            <a:endParaRPr u="sng">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1044</Words>
  <Application>Microsoft Office PowerPoint</Application>
  <PresentationFormat>On-screen Show (16:9)</PresentationFormat>
  <Paragraphs>148</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Montserrat Medium</vt:lpstr>
      <vt:lpstr>Montserrat</vt:lpstr>
      <vt:lpstr>Arial</vt:lpstr>
      <vt:lpstr>Montserrat ExtraBold</vt:lpstr>
      <vt:lpstr>Montserrat ExtraLight</vt:lpstr>
      <vt:lpstr>Lato</vt:lpstr>
      <vt:lpstr>Futuristic Background by Slidesgo</vt:lpstr>
      <vt:lpstr>Low SNR Speech Enhancement</vt:lpstr>
      <vt:lpstr>CONTENTS</vt:lpstr>
      <vt:lpstr>Our motivation</vt:lpstr>
      <vt:lpstr>The problem</vt:lpstr>
      <vt:lpstr>Project goals</vt:lpstr>
      <vt:lpstr>Background Theory</vt:lpstr>
      <vt:lpstr>Implementation</vt:lpstr>
      <vt:lpstr>Datasets</vt:lpstr>
      <vt:lpstr>Generative adversarial networks &amp; results.</vt:lpstr>
      <vt:lpstr>Results of the CNN classification model</vt:lpstr>
      <vt:lpstr>Speech enhancement using the proposed method</vt:lpstr>
      <vt:lpstr>Evaluation results with Signal-Distortion Ratio</vt:lpstr>
      <vt:lpstr>Evaluation results with Perceptual Evaluation of Speech Quality</vt:lpstr>
      <vt:lpstr>Evaluation results with Signal-Distortion Ratio</vt:lpstr>
      <vt:lpstr>Future Considerations</vt:lpstr>
      <vt:lpstr>STFT parameters &amp; Training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SNR Speech Enhancement</dc:title>
  <cp:lastModifiedBy>Edward Chan</cp:lastModifiedBy>
  <cp:revision>2</cp:revision>
  <dcterms:modified xsi:type="dcterms:W3CDTF">2023-10-15T04:07:19Z</dcterms:modified>
</cp:coreProperties>
</file>